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8" r:id="rId2"/>
    <p:sldId id="279" r:id="rId3"/>
    <p:sldId id="354" r:id="rId4"/>
    <p:sldId id="355" r:id="rId5"/>
    <p:sldId id="356" r:id="rId6"/>
    <p:sldId id="335" r:id="rId7"/>
    <p:sldId id="350" r:id="rId8"/>
    <p:sldId id="351" r:id="rId9"/>
    <p:sldId id="352" r:id="rId10"/>
    <p:sldId id="353" r:id="rId11"/>
    <p:sldId id="317" r:id="rId12"/>
    <p:sldId id="347" r:id="rId13"/>
    <p:sldId id="343" r:id="rId14"/>
    <p:sldId id="344" r:id="rId15"/>
    <p:sldId id="345" r:id="rId16"/>
    <p:sldId id="346" r:id="rId17"/>
    <p:sldId id="311" r:id="rId18"/>
    <p:sldId id="316" r:id="rId19"/>
    <p:sldId id="318" r:id="rId20"/>
    <p:sldId id="319" r:id="rId21"/>
    <p:sldId id="30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8E869C"/>
    <a:srgbClr val="B2ADBC"/>
    <a:srgbClr val="D8D5DD"/>
    <a:srgbClr val="6A617D"/>
    <a:srgbClr val="FFFFFF"/>
    <a:srgbClr val="EAE5E2"/>
    <a:srgbClr val="FEED23"/>
    <a:srgbClr val="493E5F"/>
    <a:srgbClr val="281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5F886-B5C2-47AB-8F50-D0803F807AB5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E6134-D721-4E0B-AAEE-733A0CC32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4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3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538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238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861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590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099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2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92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042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06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723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778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47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360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330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401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327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211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863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6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10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유저 로그인 정보 연동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88313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정렬 기능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FDF1B2-87C4-42A0-A8AC-774E46E0AE3C}"/>
              </a:ext>
            </a:extLst>
          </p:cNvPr>
          <p:cNvSpPr/>
          <p:nvPr/>
        </p:nvSpPr>
        <p:spPr>
          <a:xfrm>
            <a:off x="525435" y="1517072"/>
            <a:ext cx="2765020" cy="3401291"/>
          </a:xfrm>
          <a:prstGeom prst="rect">
            <a:avLst/>
          </a:prstGeom>
          <a:solidFill>
            <a:srgbClr val="D9D9D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월요일 웹툰 리스트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C2BE91-AB14-4F55-BA05-1AAEDFA8A010}"/>
              </a:ext>
            </a:extLst>
          </p:cNvPr>
          <p:cNvSpPr/>
          <p:nvPr/>
        </p:nvSpPr>
        <p:spPr>
          <a:xfrm>
            <a:off x="4513907" y="1517073"/>
            <a:ext cx="1954972" cy="3401290"/>
          </a:xfrm>
          <a:prstGeom prst="rect">
            <a:avLst/>
          </a:prstGeom>
          <a:solidFill>
            <a:srgbClr val="D8D5D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Adapter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5D8BB8-E597-4EFC-9849-3F5185B2380B}"/>
              </a:ext>
            </a:extLst>
          </p:cNvPr>
          <p:cNvSpPr/>
          <p:nvPr/>
        </p:nvSpPr>
        <p:spPr>
          <a:xfrm>
            <a:off x="7473410" y="1520535"/>
            <a:ext cx="4074354" cy="3397828"/>
          </a:xfrm>
          <a:prstGeom prst="rect">
            <a:avLst/>
          </a:prstGeom>
          <a:solidFill>
            <a:srgbClr val="8E86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RecyclerView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22D108-0467-4942-9332-4A2269C72E19}"/>
              </a:ext>
            </a:extLst>
          </p:cNvPr>
          <p:cNvSpPr/>
          <p:nvPr/>
        </p:nvSpPr>
        <p:spPr>
          <a:xfrm>
            <a:off x="3718349" y="5656321"/>
            <a:ext cx="5792238" cy="5352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Layout Manager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391028-AC63-4E1A-9D45-609EBC66F674}"/>
              </a:ext>
            </a:extLst>
          </p:cNvPr>
          <p:cNvSpPr/>
          <p:nvPr/>
        </p:nvSpPr>
        <p:spPr>
          <a:xfrm>
            <a:off x="640273" y="2182091"/>
            <a:ext cx="2535343" cy="4710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0, </a:t>
            </a:r>
            <a:r>
              <a:rPr lang="ko-KR" altLang="en-US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연애혁명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네이버웹툰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232, …</a:t>
            </a:r>
            <a:endParaRPr lang="ko-KR" altLang="en-US" sz="1200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E2AF7D-CBEE-4107-B1DB-C5B873031D2A}"/>
              </a:ext>
            </a:extLst>
          </p:cNvPr>
          <p:cNvSpPr/>
          <p:nvPr/>
        </p:nvSpPr>
        <p:spPr>
          <a:xfrm>
            <a:off x="640273" y="3094412"/>
            <a:ext cx="2535343" cy="4710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좀비딸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네이버웹툰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이윤창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…</a:t>
            </a:r>
            <a:endParaRPr lang="ko-KR" altLang="en-US" sz="1200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25BF96-A09F-4CA3-B158-D527FD6149E4}"/>
              </a:ext>
            </a:extLst>
          </p:cNvPr>
          <p:cNvSpPr/>
          <p:nvPr/>
        </p:nvSpPr>
        <p:spPr>
          <a:xfrm>
            <a:off x="640273" y="4006733"/>
            <a:ext cx="2535343" cy="4710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2, </a:t>
            </a:r>
            <a:r>
              <a:rPr lang="ko-KR" altLang="en-US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수능일기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네이버웹툰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자까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…</a:t>
            </a:r>
            <a:endParaRPr lang="ko-KR" altLang="en-US" sz="1200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217D7B2-A8C9-4E81-BB5A-C66000B08CE8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1907945" y="2653145"/>
            <a:ext cx="0" cy="44126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B42A22F-A193-46A5-8B86-AE694D442BF6}"/>
              </a:ext>
            </a:extLst>
          </p:cNvPr>
          <p:cNvCxnSpPr/>
          <p:nvPr/>
        </p:nvCxnSpPr>
        <p:spPr>
          <a:xfrm>
            <a:off x="1907945" y="3565466"/>
            <a:ext cx="0" cy="44126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184DB1F-1E09-4E8F-A326-1D8C20D3DBF9}"/>
              </a:ext>
            </a:extLst>
          </p:cNvPr>
          <p:cNvSpPr txBox="1"/>
          <p:nvPr/>
        </p:nvSpPr>
        <p:spPr>
          <a:xfrm>
            <a:off x="1468062" y="4378192"/>
            <a:ext cx="865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. .</a:t>
            </a:r>
            <a:endParaRPr lang="ko-KR" altLang="en-US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 descr="스크린샷, 버스이(가) 표시된 사진&#10;&#10;자동 생성된 설명">
            <a:extLst>
              <a:ext uri="{FF2B5EF4-FFF2-40B4-BE49-F238E27FC236}">
                <a16:creationId xmlns:a16="http://schemas.microsoft.com/office/drawing/2014/main" id="{B0E4BE2C-CDF5-4A01-B3BE-2FD5D7461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10" y="768508"/>
            <a:ext cx="10595895" cy="44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96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12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82CCA6C-6DCE-451A-9B03-3A9BAF410A24}"/>
              </a:ext>
            </a:extLst>
          </p:cNvPr>
          <p:cNvGraphicFramePr>
            <a:graphicFrameLocks noGrp="1"/>
          </p:cNvGraphicFramePr>
          <p:nvPr/>
        </p:nvGraphicFramePr>
        <p:xfrm>
          <a:off x="4323533" y="2006708"/>
          <a:ext cx="334807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2037434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498ABBC-B5A8-4E04-ACD4-A8AE2213DB17}"/>
              </a:ext>
            </a:extLst>
          </p:cNvPr>
          <p:cNvSpPr txBox="1"/>
          <p:nvPr/>
        </p:nvSpPr>
        <p:spPr>
          <a:xfrm>
            <a:off x="4211539" y="1541958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DD87C1-B28C-4501-B45D-8E8866C13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53" y="1594046"/>
            <a:ext cx="3429000" cy="4210050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61ECAC1-FDFD-4EA5-91B5-1D38846F3E6A}"/>
              </a:ext>
            </a:extLst>
          </p:cNvPr>
          <p:cNvGraphicFramePr>
            <a:graphicFrameLocks noGrp="1"/>
          </p:cNvGraphicFramePr>
          <p:nvPr/>
        </p:nvGraphicFramePr>
        <p:xfrm>
          <a:off x="8684849" y="2006708"/>
          <a:ext cx="20105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1234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13" name="원호 12">
            <a:extLst>
              <a:ext uri="{FF2B5EF4-FFF2-40B4-BE49-F238E27FC236}">
                <a16:creationId xmlns:a16="http://schemas.microsoft.com/office/drawing/2014/main" id="{348B33FE-D907-40F9-A590-028B63D57550}"/>
              </a:ext>
            </a:extLst>
          </p:cNvPr>
          <p:cNvSpPr/>
          <p:nvPr/>
        </p:nvSpPr>
        <p:spPr>
          <a:xfrm>
            <a:off x="10225299" y="2843349"/>
            <a:ext cx="1010590" cy="800326"/>
          </a:xfrm>
          <a:prstGeom prst="arc">
            <a:avLst>
              <a:gd name="adj1" fmla="val 16285497"/>
              <a:gd name="adj2" fmla="val 5504636"/>
            </a:avLst>
          </a:prstGeom>
          <a:noFill/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>
            <a:extLst>
              <a:ext uri="{FF2B5EF4-FFF2-40B4-BE49-F238E27FC236}">
                <a16:creationId xmlns:a16="http://schemas.microsoft.com/office/drawing/2014/main" id="{C28C406B-D726-49CE-A1DC-1FBE337E0E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70491" y="3696198"/>
            <a:ext cx="1030210" cy="111794"/>
          </a:xfrm>
          <a:prstGeom prst="curvedConnector3">
            <a:avLst>
              <a:gd name="adj1" fmla="val 50000"/>
            </a:avLst>
          </a:prstGeom>
          <a:ln>
            <a:solidFill>
              <a:srgbClr val="6A6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76B459F-7F39-4B53-9183-5D790C629DC8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7671607" y="2933808"/>
            <a:ext cx="1013242" cy="0"/>
          </a:xfrm>
          <a:prstGeom prst="line">
            <a:avLst/>
          </a:prstGeom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65DA6F-CA3D-44B7-87D4-C617F9BECD32}"/>
              </a:ext>
            </a:extLst>
          </p:cNvPr>
          <p:cNvCxnSpPr>
            <a:stCxn id="9" idx="3"/>
          </p:cNvCxnSpPr>
          <p:nvPr/>
        </p:nvCxnSpPr>
        <p:spPr>
          <a:xfrm>
            <a:off x="7671607" y="2933808"/>
            <a:ext cx="1007938" cy="348976"/>
          </a:xfrm>
          <a:prstGeom prst="line">
            <a:avLst/>
          </a:prstGeom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9B0F6D9-E4FE-4E40-9376-F87BF2FCBEAE}"/>
              </a:ext>
            </a:extLst>
          </p:cNvPr>
          <p:cNvCxnSpPr>
            <a:stCxn id="9" idx="3"/>
          </p:cNvCxnSpPr>
          <p:nvPr/>
        </p:nvCxnSpPr>
        <p:spPr>
          <a:xfrm>
            <a:off x="7671607" y="2933808"/>
            <a:ext cx="1007938" cy="735956"/>
          </a:xfrm>
          <a:prstGeom prst="line">
            <a:avLst/>
          </a:prstGeom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4367EC5-6A76-4FBD-8F86-230DAC66D015}"/>
              </a:ext>
            </a:extLst>
          </p:cNvPr>
          <p:cNvSpPr txBox="1"/>
          <p:nvPr/>
        </p:nvSpPr>
        <p:spPr>
          <a:xfrm>
            <a:off x="7158909" y="4037998"/>
            <a:ext cx="4742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사용자가 직접 선택한 정보이기 때문에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가중치를 무겁게 둬 초기 카운트 비율이 큼</a:t>
            </a:r>
          </a:p>
          <a:p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495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13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06986D-278F-4EAD-9D20-DFE1DA3B8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139314"/>
              </p:ext>
            </p:extLst>
          </p:nvPr>
        </p:nvGraphicFramePr>
        <p:xfrm>
          <a:off x="7133624" y="2838542"/>
          <a:ext cx="334807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2037434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4E0E64C-3075-4E05-8905-3F3331D0D218}"/>
              </a:ext>
            </a:extLst>
          </p:cNvPr>
          <p:cNvSpPr txBox="1"/>
          <p:nvPr/>
        </p:nvSpPr>
        <p:spPr>
          <a:xfrm>
            <a:off x="7021630" y="2373792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 정보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BAA3B11-19A4-44BC-9C55-F8A0F0904886}"/>
              </a:ext>
            </a:extLst>
          </p:cNvPr>
          <p:cNvGrpSpPr/>
          <p:nvPr/>
        </p:nvGrpSpPr>
        <p:grpSpPr>
          <a:xfrm>
            <a:off x="1553732" y="1659417"/>
            <a:ext cx="5663798" cy="7803454"/>
            <a:chOff x="48357" y="867355"/>
            <a:chExt cx="4977581" cy="685800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B193822-DAAE-4686-BD9B-6BD31FBBC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60" y="958795"/>
              <a:ext cx="2827776" cy="581221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C7CD8BA-3368-477D-84EF-F3D043C66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57" y="867355"/>
              <a:ext cx="4977581" cy="6858000"/>
            </a:xfrm>
            <a:prstGeom prst="rect">
              <a:avLst/>
            </a:prstGeom>
          </p:spPr>
        </p:pic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DE0F9688-88EB-4D72-A849-D77B9D7B298A}"/>
              </a:ext>
            </a:extLst>
          </p:cNvPr>
          <p:cNvSpPr/>
          <p:nvPr/>
        </p:nvSpPr>
        <p:spPr>
          <a:xfrm>
            <a:off x="3588583" y="1562785"/>
            <a:ext cx="2034229" cy="1004877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039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14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3D5C76-941B-4F8A-BE0E-743BE2A685FD}"/>
              </a:ext>
            </a:extLst>
          </p:cNvPr>
          <p:cNvGrpSpPr/>
          <p:nvPr/>
        </p:nvGrpSpPr>
        <p:grpSpPr>
          <a:xfrm>
            <a:off x="-46568" y="1934570"/>
            <a:ext cx="9101245" cy="12539491"/>
            <a:chOff x="2259584" y="1450870"/>
            <a:chExt cx="5663798" cy="780345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3C14549-8B82-4EC3-84F7-A64403BC7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8573" y="1554480"/>
              <a:ext cx="3244232" cy="671438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20F7C25-B57B-4DA8-8A50-D1CE63C19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584" y="1450870"/>
              <a:ext cx="5663798" cy="7803454"/>
            </a:xfrm>
            <a:prstGeom prst="rect">
              <a:avLst/>
            </a:prstGeom>
          </p:spPr>
        </p:pic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5768C41-8729-4A68-9402-EF32724E9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131633"/>
              </p:ext>
            </p:extLst>
          </p:nvPr>
        </p:nvGraphicFramePr>
        <p:xfrm>
          <a:off x="6577424" y="2181874"/>
          <a:ext cx="281541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648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1467762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24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3A935A0-485B-4BB8-B99C-5D7AAE73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03586"/>
              </p:ext>
            </p:extLst>
          </p:nvPr>
        </p:nvGraphicFramePr>
        <p:xfrm>
          <a:off x="9631139" y="2651760"/>
          <a:ext cx="2010572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085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로맨스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판타지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88BF60-83A5-404B-9C72-B1CA52B36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972974"/>
              </p:ext>
            </p:extLst>
          </p:nvPr>
        </p:nvGraphicFramePr>
        <p:xfrm>
          <a:off x="6583387" y="4308214"/>
          <a:ext cx="20105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25" name="오른쪽 화살표 12">
            <a:extLst>
              <a:ext uri="{FF2B5EF4-FFF2-40B4-BE49-F238E27FC236}">
                <a16:creationId xmlns:a16="http://schemas.microsoft.com/office/drawing/2014/main" id="{31337E03-C3A8-4DA6-BE03-82515BF69AB6}"/>
              </a:ext>
            </a:extLst>
          </p:cNvPr>
          <p:cNvSpPr/>
          <p:nvPr/>
        </p:nvSpPr>
        <p:spPr>
          <a:xfrm>
            <a:off x="8636476" y="5021954"/>
            <a:ext cx="994663" cy="426720"/>
          </a:xfrm>
          <a:prstGeom prst="rightArrow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구부러진 연결선 17">
            <a:extLst>
              <a:ext uri="{FF2B5EF4-FFF2-40B4-BE49-F238E27FC236}">
                <a16:creationId xmlns:a16="http://schemas.microsoft.com/office/drawing/2014/main" id="{5702231E-1984-4E59-9F81-33A1C80E6F39}"/>
              </a:ext>
            </a:extLst>
          </p:cNvPr>
          <p:cNvCxnSpPr>
            <a:cxnSpLocks/>
            <a:stCxn id="15" idx="3"/>
            <a:endCxn id="17" idx="0"/>
          </p:cNvCxnSpPr>
          <p:nvPr/>
        </p:nvCxnSpPr>
        <p:spPr>
          <a:xfrm flipV="1">
            <a:off x="9392834" y="2651760"/>
            <a:ext cx="1243591" cy="444514"/>
          </a:xfrm>
          <a:prstGeom prst="curvedConnector4">
            <a:avLst>
              <a:gd name="adj1" fmla="val 9581"/>
              <a:gd name="adj2" fmla="val 257135"/>
            </a:avLst>
          </a:prstGeom>
          <a:ln>
            <a:solidFill>
              <a:srgbClr val="6A6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199DE9AA-9FB0-47ED-81FE-4AE015E2D209}"/>
              </a:ext>
            </a:extLst>
          </p:cNvPr>
          <p:cNvSpPr/>
          <p:nvPr/>
        </p:nvSpPr>
        <p:spPr>
          <a:xfrm>
            <a:off x="2813630" y="4297680"/>
            <a:ext cx="3183495" cy="540759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104DB5-66C1-4F20-B72E-2BD25FEADB39}"/>
              </a:ext>
            </a:extLst>
          </p:cNvPr>
          <p:cNvSpPr txBox="1"/>
          <p:nvPr/>
        </p:nvSpPr>
        <p:spPr>
          <a:xfrm>
            <a:off x="6577424" y="1467645"/>
            <a:ext cx="558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작품 장르 태그 바탕 카운트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5CBAFA-3DF4-4DDC-8FB9-AC273C52B69A}"/>
              </a:ext>
            </a:extLst>
          </p:cNvPr>
          <p:cNvSpPr txBox="1"/>
          <p:nvPr/>
        </p:nvSpPr>
        <p:spPr>
          <a:xfrm>
            <a:off x="849443" y="1383937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 정보 활용</a:t>
            </a:r>
          </a:p>
        </p:txBody>
      </p:sp>
    </p:spTree>
    <p:extLst>
      <p:ext uri="{BB962C8B-B14F-4D97-AF65-F5344CB8AC3E}">
        <p14:creationId xmlns:p14="http://schemas.microsoft.com/office/powerpoint/2010/main" val="2050141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15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2255DE-A3BA-4750-91E0-904E370FE2F5}"/>
              </a:ext>
            </a:extLst>
          </p:cNvPr>
          <p:cNvGrpSpPr/>
          <p:nvPr/>
        </p:nvGrpSpPr>
        <p:grpSpPr>
          <a:xfrm>
            <a:off x="-46568" y="1934570"/>
            <a:ext cx="9101245" cy="12539491"/>
            <a:chOff x="2259584" y="1450870"/>
            <a:chExt cx="5663798" cy="780345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0F76C87-F72C-43F5-AC21-53E3FB0B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8573" y="1554480"/>
              <a:ext cx="3244232" cy="671438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7B288-49EE-4663-9411-D34E66B18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584" y="1450870"/>
              <a:ext cx="5663798" cy="7803454"/>
            </a:xfrm>
            <a:prstGeom prst="rect">
              <a:avLst/>
            </a:prstGeom>
          </p:spPr>
        </p:pic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3B0ACD6B-FD83-455C-968D-BDC019E45DC2}"/>
              </a:ext>
            </a:extLst>
          </p:cNvPr>
          <p:cNvSpPr/>
          <p:nvPr/>
        </p:nvSpPr>
        <p:spPr>
          <a:xfrm>
            <a:off x="871895" y="5928360"/>
            <a:ext cx="630610" cy="605315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531558A-0631-4D80-8316-A2DD21418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426923"/>
              </p:ext>
            </p:extLst>
          </p:nvPr>
        </p:nvGraphicFramePr>
        <p:xfrm>
          <a:off x="6577424" y="2315039"/>
          <a:ext cx="281541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648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1467762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24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67E36D1-00CB-42E4-916A-0F493CE51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87233"/>
              </p:ext>
            </p:extLst>
          </p:nvPr>
        </p:nvGraphicFramePr>
        <p:xfrm>
          <a:off x="9631139" y="2784925"/>
          <a:ext cx="1968656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8243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085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개그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로맨스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스토리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판타지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4406439-6432-467F-BFBF-10D378CED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64565"/>
              </p:ext>
            </p:extLst>
          </p:nvPr>
        </p:nvGraphicFramePr>
        <p:xfrm>
          <a:off x="6583387" y="4441379"/>
          <a:ext cx="20105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29" name="오른쪽 화살표 12">
            <a:extLst>
              <a:ext uri="{FF2B5EF4-FFF2-40B4-BE49-F238E27FC236}">
                <a16:creationId xmlns:a16="http://schemas.microsoft.com/office/drawing/2014/main" id="{4AB26C34-3657-4A07-AB01-10653AD16208}"/>
              </a:ext>
            </a:extLst>
          </p:cNvPr>
          <p:cNvSpPr/>
          <p:nvPr/>
        </p:nvSpPr>
        <p:spPr>
          <a:xfrm>
            <a:off x="8636476" y="5155119"/>
            <a:ext cx="994663" cy="426720"/>
          </a:xfrm>
          <a:prstGeom prst="rightArrow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구부러진 연결선 17">
            <a:extLst>
              <a:ext uri="{FF2B5EF4-FFF2-40B4-BE49-F238E27FC236}">
                <a16:creationId xmlns:a16="http://schemas.microsoft.com/office/drawing/2014/main" id="{83ED2977-D81E-43B0-83B6-E19B9F8A3FDB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 flipV="1">
            <a:off x="9392834" y="2784925"/>
            <a:ext cx="1222633" cy="444514"/>
          </a:xfrm>
          <a:prstGeom prst="curvedConnector4">
            <a:avLst>
              <a:gd name="adj1" fmla="val 9746"/>
              <a:gd name="adj2" fmla="val 257135"/>
            </a:avLst>
          </a:prstGeom>
          <a:ln>
            <a:solidFill>
              <a:srgbClr val="6A6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95A725A-BC98-499D-B171-D90D43F42EA8}"/>
              </a:ext>
            </a:extLst>
          </p:cNvPr>
          <p:cNvSpPr txBox="1"/>
          <p:nvPr/>
        </p:nvSpPr>
        <p:spPr>
          <a:xfrm>
            <a:off x="849443" y="1383937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 정보 활용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C21F88-1546-41E8-BEA9-A73028EC6250}"/>
              </a:ext>
            </a:extLst>
          </p:cNvPr>
          <p:cNvSpPr txBox="1"/>
          <p:nvPr/>
        </p:nvSpPr>
        <p:spPr>
          <a:xfrm>
            <a:off x="6260620" y="1395316"/>
            <a:ext cx="5588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구독과 똑같은 형태로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책갈피에 해당하는 작품의 장르 데이터를 수집하여 카운트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++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540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16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944E01-1477-45D5-AEA1-11BB10ACC8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23211"/>
              </p:ext>
            </p:extLst>
          </p:nvPr>
        </p:nvGraphicFramePr>
        <p:xfrm>
          <a:off x="8257686" y="1753269"/>
          <a:ext cx="1877664" cy="41559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9501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3816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463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85395" marR="85395" marT="42698" marB="42698"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/>
                        <a:t>user_id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1234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감성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개그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드라마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로맨스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스릴러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74462710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스토리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-8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옴니버스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54284871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에피소드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10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일상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109136574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판타지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-18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sp>
        <p:nvSpPr>
          <p:cNvPr id="7" name="오른쪽 화살표 12">
            <a:extLst>
              <a:ext uri="{FF2B5EF4-FFF2-40B4-BE49-F238E27FC236}">
                <a16:creationId xmlns:a16="http://schemas.microsoft.com/office/drawing/2014/main" id="{20BFB2AD-8779-4AA2-BA01-D568578CB3EF}"/>
              </a:ext>
            </a:extLst>
          </p:cNvPr>
          <p:cNvSpPr/>
          <p:nvPr/>
        </p:nvSpPr>
        <p:spPr>
          <a:xfrm>
            <a:off x="7328774" y="3631969"/>
            <a:ext cx="928912" cy="398512"/>
          </a:xfrm>
          <a:prstGeom prst="rightArrow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5EA85B4-85AD-4481-9879-AE1D20E62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225197"/>
              </p:ext>
            </p:extLst>
          </p:nvPr>
        </p:nvGraphicFramePr>
        <p:xfrm>
          <a:off x="5451110" y="2273683"/>
          <a:ext cx="1877664" cy="31150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9501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3816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2420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85395" marR="85395" marT="42698" marB="42698"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/>
                        <a:t>user_id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1234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감성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10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개그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드라마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로맨스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스토리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에피소드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10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판타지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789C1B90-E0C0-4EBC-8C62-B24C3516BD51}"/>
              </a:ext>
            </a:extLst>
          </p:cNvPr>
          <p:cNvGrpSpPr/>
          <p:nvPr/>
        </p:nvGrpSpPr>
        <p:grpSpPr>
          <a:xfrm>
            <a:off x="1019112" y="1854772"/>
            <a:ext cx="3967542" cy="5466389"/>
            <a:chOff x="1974488" y="1383937"/>
            <a:chExt cx="4432961" cy="610763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7DA68A-2B2F-442C-8405-19C6737AC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493" y="1476925"/>
              <a:ext cx="2442002" cy="504177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09CFDE5-A026-4249-9523-25E88BA16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4488" y="1383937"/>
              <a:ext cx="4432961" cy="6107633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30122A4-077D-4DA5-9EED-615C59F38732}"/>
                </a:ext>
              </a:extLst>
            </p:cNvPr>
            <p:cNvSpPr/>
            <p:nvPr/>
          </p:nvSpPr>
          <p:spPr>
            <a:xfrm>
              <a:off x="4195174" y="2266906"/>
              <a:ext cx="878315" cy="45949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E0C254E-0290-4896-ACE1-DBFAA7D74151}"/>
              </a:ext>
            </a:extLst>
          </p:cNvPr>
          <p:cNvSpPr txBox="1"/>
          <p:nvPr/>
        </p:nvSpPr>
        <p:spPr>
          <a:xfrm>
            <a:off x="5364069" y="164749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작품 숨김</a:t>
            </a:r>
          </a:p>
        </p:txBody>
      </p:sp>
    </p:spTree>
    <p:extLst>
      <p:ext uri="{BB962C8B-B14F-4D97-AF65-F5344CB8AC3E}">
        <p14:creationId xmlns:p14="http://schemas.microsoft.com/office/powerpoint/2010/main" val="1299281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주간 계획 진행도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17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BD79B66-4D73-4847-ABEE-CCA0A6771762}"/>
              </a:ext>
            </a:extLst>
          </p:cNvPr>
          <p:cNvGrpSpPr/>
          <p:nvPr/>
        </p:nvGrpSpPr>
        <p:grpSpPr>
          <a:xfrm>
            <a:off x="1427142" y="1259756"/>
            <a:ext cx="1233613" cy="924054"/>
            <a:chOff x="1830872" y="1268829"/>
            <a:chExt cx="1233613" cy="9240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B236AC-7B29-456E-9D20-88DAAFACA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87" r="1578"/>
            <a:stretch/>
          </p:blipFill>
          <p:spPr>
            <a:xfrm>
              <a:off x="2064190" y="1268829"/>
              <a:ext cx="1000295" cy="92405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E53BC23-3E36-4197-8A6A-111BC38EF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885"/>
            <a:stretch/>
          </p:blipFill>
          <p:spPr>
            <a:xfrm>
              <a:off x="1830872" y="1268829"/>
              <a:ext cx="298591" cy="924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459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김소연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18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076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윤신영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19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38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목차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2P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D05D9F-FC53-42AE-91FA-D7EA49651A5F}"/>
              </a:ext>
            </a:extLst>
          </p:cNvPr>
          <p:cNvSpPr/>
          <p:nvPr/>
        </p:nvSpPr>
        <p:spPr>
          <a:xfrm>
            <a:off x="2487103" y="1792748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1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BE176003-CA1F-4BB2-8DEF-017E6B334C3B}"/>
              </a:ext>
            </a:extLst>
          </p:cNvPr>
          <p:cNvSpPr/>
          <p:nvPr/>
        </p:nvSpPr>
        <p:spPr>
          <a:xfrm>
            <a:off x="3416817" y="1792750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피드백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91006-A5FD-4A54-AE91-40E91CE804FD}"/>
              </a:ext>
            </a:extLst>
          </p:cNvPr>
          <p:cNvSpPr/>
          <p:nvPr/>
        </p:nvSpPr>
        <p:spPr>
          <a:xfrm>
            <a:off x="2487103" y="3357255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2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DC44FB42-DF3B-4423-949C-E76E50A21F29}"/>
              </a:ext>
            </a:extLst>
          </p:cNvPr>
          <p:cNvSpPr/>
          <p:nvPr/>
        </p:nvSpPr>
        <p:spPr>
          <a:xfrm>
            <a:off x="3416817" y="3357257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진행 상황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244D46-BDBE-408A-9488-F3B201CB2DAC}"/>
              </a:ext>
            </a:extLst>
          </p:cNvPr>
          <p:cNvSpPr/>
          <p:nvPr/>
        </p:nvSpPr>
        <p:spPr>
          <a:xfrm>
            <a:off x="2487103" y="4852489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3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CB2904F7-8DC8-40C6-ACD9-EC9534074841}"/>
              </a:ext>
            </a:extLst>
          </p:cNvPr>
          <p:cNvSpPr/>
          <p:nvPr/>
        </p:nvSpPr>
        <p:spPr>
          <a:xfrm>
            <a:off x="3416817" y="4852491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주간 진행 계획</a:t>
            </a:r>
          </a:p>
        </p:txBody>
      </p:sp>
    </p:spTree>
    <p:extLst>
      <p:ext uri="{BB962C8B-B14F-4D97-AF65-F5344CB8AC3E}">
        <p14:creationId xmlns:p14="http://schemas.microsoft.com/office/powerpoint/2010/main" val="1109740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한지효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20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662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0B59C-A2B4-40C8-8198-71D34C1EE907}"/>
              </a:ext>
            </a:extLst>
          </p:cNvPr>
          <p:cNvSpPr txBox="1"/>
          <p:nvPr/>
        </p:nvSpPr>
        <p:spPr>
          <a:xfrm>
            <a:off x="3420208" y="2039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E9CF8-8A10-4531-91CE-566BCF75F491}"/>
              </a:ext>
            </a:extLst>
          </p:cNvPr>
          <p:cNvSpPr txBox="1"/>
          <p:nvPr/>
        </p:nvSpPr>
        <p:spPr>
          <a:xfrm>
            <a:off x="4464784" y="301350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ko-KR" altLang="en-US" sz="4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6" name="그림 5" descr="스크린샷, 독수리, 조류이(가) 표시된 사진&#10;&#10;자동 생성된 설명">
            <a:extLst>
              <a:ext uri="{FF2B5EF4-FFF2-40B4-BE49-F238E27FC236}">
                <a16:creationId xmlns:a16="http://schemas.microsoft.com/office/drawing/2014/main" id="{2A55EA7F-8514-4EE8-B8C7-14511ACA2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16" y="4852337"/>
            <a:ext cx="10547892" cy="13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99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3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69C4E8E2-4E0C-4545-8E97-89C05B6BF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96" y="1350980"/>
            <a:ext cx="2839010" cy="5047129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38EF2289-9AE6-4164-A86A-4438E8317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202" y="1350981"/>
            <a:ext cx="2839010" cy="5047129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C66C5213-9E9A-468B-9C8D-98DAA49C8D41}"/>
              </a:ext>
            </a:extLst>
          </p:cNvPr>
          <p:cNvSpPr/>
          <p:nvPr/>
        </p:nvSpPr>
        <p:spPr>
          <a:xfrm>
            <a:off x="6686108" y="3225142"/>
            <a:ext cx="3039782" cy="1298804"/>
          </a:xfrm>
          <a:prstGeom prst="wedgeRoundRectCallout">
            <a:avLst>
              <a:gd name="adj1" fmla="val 60057"/>
              <a:gd name="adj2" fmla="val -24162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어느 사이트에 로그인을 했는지 헷갈릴 것 같아요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253F72-5153-4C81-9590-057BE17182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10022169" y="3099429"/>
            <a:ext cx="1654464" cy="142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58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4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0C9188-AB2F-41BE-8C70-627108C0F653}"/>
              </a:ext>
            </a:extLst>
          </p:cNvPr>
          <p:cNvGrpSpPr/>
          <p:nvPr/>
        </p:nvGrpSpPr>
        <p:grpSpPr>
          <a:xfrm>
            <a:off x="3303918" y="1630393"/>
            <a:ext cx="6821608" cy="9290449"/>
            <a:chOff x="2820839" y="1275502"/>
            <a:chExt cx="7537686" cy="10385254"/>
          </a:xfrm>
        </p:grpSpPr>
        <p:pic>
          <p:nvPicPr>
            <p:cNvPr id="3" name="그림 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EE6A47F-A843-4EB9-A7F4-3BB842450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9031" y="1419781"/>
              <a:ext cx="4201586" cy="746948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D42CCEB-49B9-42F2-9761-46429B3DE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0839" y="1275502"/>
              <a:ext cx="7537686" cy="103852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2074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5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63933D-2F54-46A4-A77C-9BAF490BCD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891538" y="1795402"/>
            <a:ext cx="1654464" cy="1424517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FC16BCAD-E822-457D-805E-D690EEB1E05E}"/>
              </a:ext>
            </a:extLst>
          </p:cNvPr>
          <p:cNvSpPr/>
          <p:nvPr/>
        </p:nvSpPr>
        <p:spPr>
          <a:xfrm>
            <a:off x="2669044" y="1970964"/>
            <a:ext cx="3905625" cy="1073392"/>
          </a:xfrm>
          <a:prstGeom prst="wedgeRoundRectCallout">
            <a:avLst>
              <a:gd name="adj1" fmla="val -56490"/>
              <a:gd name="adj2" fmla="val -25506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머신러닝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안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썼나요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659BBE-F085-4539-AA0F-1263A901AA47}"/>
              </a:ext>
            </a:extLst>
          </p:cNvPr>
          <p:cNvSpPr/>
          <p:nvPr/>
        </p:nvSpPr>
        <p:spPr>
          <a:xfrm>
            <a:off x="2546003" y="3951938"/>
            <a:ext cx="8131162" cy="195406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u="sng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머신러닝에서</a:t>
            </a:r>
            <a:r>
              <a:rPr lang="ko-KR" altLang="en-US" sz="2400" u="sng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이용하는 방식은</a:t>
            </a:r>
            <a:r>
              <a:rPr lang="ko-KR" altLang="en-US" sz="24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i="1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그대로 차용</a:t>
            </a:r>
            <a:endParaRPr lang="en-US" altLang="ko-KR" sz="2400" i="1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400" u="sng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양이 적을 상황</a:t>
            </a:r>
            <a:r>
              <a:rPr lang="ko-KR" altLang="en-US" sz="24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</a:t>
            </a:r>
            <a:r>
              <a:rPr lang="ko-KR" altLang="en-US" sz="2400" i="1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자체적인 알고리즘 구축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007DCB3-651A-4FD4-9805-41532CE85ED1}"/>
              </a:ext>
            </a:extLst>
          </p:cNvPr>
          <p:cNvSpPr/>
          <p:nvPr/>
        </p:nvSpPr>
        <p:spPr>
          <a:xfrm>
            <a:off x="10243668" y="3518442"/>
            <a:ext cx="866991" cy="86699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791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6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웹툰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84714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7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웹툰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97C580-E856-4213-8D11-47A8F00CA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548" y="1392836"/>
            <a:ext cx="1444254" cy="494009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D5B386A-A05E-4687-8FC5-C0A9B8894F0B}"/>
              </a:ext>
            </a:extLst>
          </p:cNvPr>
          <p:cNvSpPr/>
          <p:nvPr/>
        </p:nvSpPr>
        <p:spPr>
          <a:xfrm>
            <a:off x="6826625" y="2666526"/>
            <a:ext cx="923026" cy="457200"/>
          </a:xfrm>
          <a:prstGeom prst="rightArrow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526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8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웹툰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25052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9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유저 회원가입 정보 연동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73439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430</Words>
  <Application>Microsoft Office PowerPoint</Application>
  <PresentationFormat>와이드스크린</PresentationFormat>
  <Paragraphs>217</Paragraphs>
  <Slides>21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Adobe 고딕 Std B</vt:lpstr>
      <vt:lpstr>HY중고딕</vt:lpstr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ShinYeong Yun</cp:lastModifiedBy>
  <cp:revision>46</cp:revision>
  <dcterms:created xsi:type="dcterms:W3CDTF">2017-01-21T06:52:28Z</dcterms:created>
  <dcterms:modified xsi:type="dcterms:W3CDTF">2019-11-10T12:35:03Z</dcterms:modified>
</cp:coreProperties>
</file>